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8"/>
  </p:notesMasterIdLst>
  <p:handoutMasterIdLst>
    <p:handoutMasterId r:id="rId19"/>
  </p:handoutMasterIdLst>
  <p:sldIdLst>
    <p:sldId id="256" r:id="rId2"/>
    <p:sldId id="257" r:id="rId3"/>
    <p:sldId id="264" r:id="rId4"/>
    <p:sldId id="258" r:id="rId5"/>
    <p:sldId id="263" r:id="rId6"/>
    <p:sldId id="272" r:id="rId7"/>
    <p:sldId id="265" r:id="rId8"/>
    <p:sldId id="268" r:id="rId9"/>
    <p:sldId id="266" r:id="rId10"/>
    <p:sldId id="269" r:id="rId11"/>
    <p:sldId id="270" r:id="rId12"/>
    <p:sldId id="267" r:id="rId13"/>
    <p:sldId id="271" r:id="rId14"/>
    <p:sldId id="259" r:id="rId15"/>
    <p:sldId id="261" r:id="rId16"/>
    <p:sldId id="26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13" autoAdjust="0"/>
    <p:restoredTop sz="94660"/>
  </p:normalViewPr>
  <p:slideViewPr>
    <p:cSldViewPr snapToGrid="0">
      <p:cViewPr varScale="1">
        <p:scale>
          <a:sx n="78" d="100"/>
          <a:sy n="78" d="100"/>
        </p:scale>
        <p:origin x="2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A595D8-A095-4173-AC82-378CEE1FFD12}" type="datetimeFigureOut">
              <a:rPr lang="en-US" smtClean="0"/>
              <a:t>6/7/2018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C82358-4180-4D95-A3B5-DD3F5F62508E}" type="slidenum">
              <a:rPr lang="en-US" smtClean="0"/>
              <a:t>‹#›</a:t>
            </a:fld>
            <a:endParaRPr lang="en-US"/>
          </a:p>
        </p:txBody>
      </p:sp>
    </p:spTree>
    <p:extLst>
      <p:ext uri="{BB962C8B-B14F-4D97-AF65-F5344CB8AC3E}">
        <p14:creationId xmlns:p14="http://schemas.microsoft.com/office/powerpoint/2010/main" val="1854255184"/>
      </p:ext>
    </p:extLst>
  </p:cSld>
  <p:clrMap bg1="lt1" tx1="dk1" bg2="lt2" tx2="dk2" accent1="accent1" accent2="accent2" accent3="accent3" accent4="accent4" accent5="accent5" accent6="accent6" hlink="hlink" folHlink="folHlink"/>
  <p:hf hdr="0" ftr="0" dt="0"/>
</p:handoutMaster>
</file>

<file path=ppt/media/image1.jpeg>
</file>

<file path=ppt/media/image2.jpg>
</file>

<file path=ppt/media/image3.png>
</file>

<file path=ppt/media/image4.png>
</file>

<file path=ppt/media/image5.png>
</file>

<file path=ppt/media/image6.png>
</file>

<file path=ppt/media/image7.jp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71DFCF-C92B-42FF-AA3A-339A9F4211A3}" type="datetimeFigureOut">
              <a:rPr lang="en-US" smtClean="0"/>
              <a:t>6/7/2018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D046E-2FFD-46F3-A148-4479A29CAA9E}" type="slidenum">
              <a:rPr lang="en-US" smtClean="0"/>
              <a:t>‹#›</a:t>
            </a:fld>
            <a:endParaRPr lang="en-US"/>
          </a:p>
        </p:txBody>
      </p:sp>
    </p:spTree>
    <p:extLst>
      <p:ext uri="{BB962C8B-B14F-4D97-AF65-F5344CB8AC3E}">
        <p14:creationId xmlns:p14="http://schemas.microsoft.com/office/powerpoint/2010/main" val="32706042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EBB7C36-6867-4E88-B62B-1B0EC052F5A5}" type="datetime1">
              <a:rPr lang="en-US" smtClean="0"/>
              <a:t>6/7/2018</a:t>
            </a:fld>
            <a:endParaRPr lang="en-US" dirty="0"/>
          </a:p>
        </p:txBody>
      </p:sp>
      <p:sp>
        <p:nvSpPr>
          <p:cNvPr id="5" name="Footer Placeholder 4"/>
          <p:cNvSpPr>
            <a:spLocks noGrp="1"/>
          </p:cNvSpPr>
          <p:nvPr>
            <p:ph type="ftr" sz="quarter" idx="11"/>
          </p:nvPr>
        </p:nvSpPr>
        <p:spPr/>
        <p:txBody>
          <a:bodyPr/>
          <a:lstStyle/>
          <a:p>
            <a:r>
              <a:rPr lang="en-US"/>
              <a:t>Joseph Maary and John-paul Ali</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4C61624-19C8-47E6-8565-CB2079CF1D01}" type="datetime1">
              <a:rPr lang="en-US" smtClean="0"/>
              <a:t>6/7/2018</a:t>
            </a:fld>
            <a:endParaRPr lang="en-US" dirty="0"/>
          </a:p>
        </p:txBody>
      </p:sp>
      <p:sp>
        <p:nvSpPr>
          <p:cNvPr id="6" name="Footer Placeholder 5"/>
          <p:cNvSpPr>
            <a:spLocks noGrp="1"/>
          </p:cNvSpPr>
          <p:nvPr>
            <p:ph type="ftr" sz="quarter" idx="11"/>
          </p:nvPr>
        </p:nvSpPr>
        <p:spPr/>
        <p:txBody>
          <a:bodyPr/>
          <a:lstStyle/>
          <a:p>
            <a:r>
              <a:rPr lang="en-US"/>
              <a:t>Joseph Maary and John-paul Ali</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30169FF-6D86-4F55-A8BD-D5357F9FE8E9}" type="datetime1">
              <a:rPr lang="en-US" smtClean="0"/>
              <a:t>6/7/2018</a:t>
            </a:fld>
            <a:endParaRPr lang="en-US" dirty="0"/>
          </a:p>
        </p:txBody>
      </p:sp>
      <p:sp>
        <p:nvSpPr>
          <p:cNvPr id="5" name="Footer Placeholder 4"/>
          <p:cNvSpPr>
            <a:spLocks noGrp="1"/>
          </p:cNvSpPr>
          <p:nvPr>
            <p:ph type="ftr" sz="quarter" idx="11"/>
          </p:nvPr>
        </p:nvSpPr>
        <p:spPr/>
        <p:txBody>
          <a:bodyPr/>
          <a:lstStyle/>
          <a:p>
            <a:r>
              <a:rPr lang="en-US"/>
              <a:t>Joseph Maary and John-paul Ali</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91C9C796-76D1-4DE8-A996-AF581BB0EC0D}" type="datetime1">
              <a:rPr lang="en-US" smtClean="0"/>
              <a:t>6/7/2018</a:t>
            </a:fld>
            <a:endParaRPr lang="en-US" dirty="0"/>
          </a:p>
        </p:txBody>
      </p:sp>
      <p:sp>
        <p:nvSpPr>
          <p:cNvPr id="5" name="Footer Placeholder 4"/>
          <p:cNvSpPr>
            <a:spLocks noGrp="1"/>
          </p:cNvSpPr>
          <p:nvPr>
            <p:ph type="ftr" sz="quarter" idx="11"/>
          </p:nvPr>
        </p:nvSpPr>
        <p:spPr/>
        <p:txBody>
          <a:bodyPr/>
          <a:lstStyle/>
          <a:p>
            <a:r>
              <a:rPr lang="en-US"/>
              <a:t>Joseph Maary and John-paul Ali</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A32E197E-9A2A-4A4B-8FDC-4776A7F2A2D3}" type="datetime1">
              <a:rPr lang="en-US" smtClean="0"/>
              <a:t>6/7/2018</a:t>
            </a:fld>
            <a:endParaRPr lang="en-US" dirty="0"/>
          </a:p>
        </p:txBody>
      </p:sp>
      <p:sp>
        <p:nvSpPr>
          <p:cNvPr id="5" name="Footer Placeholder 4"/>
          <p:cNvSpPr>
            <a:spLocks noGrp="1"/>
          </p:cNvSpPr>
          <p:nvPr>
            <p:ph type="ftr" sz="quarter" idx="11"/>
          </p:nvPr>
        </p:nvSpPr>
        <p:spPr/>
        <p:txBody>
          <a:bodyPr/>
          <a:lstStyle/>
          <a:p>
            <a:r>
              <a:rPr lang="en-US"/>
              <a:t>Joseph Maary and John-paul Ali</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6D72DA2-3928-47CB-A0FA-A0CE48DEA7CC}" type="datetime1">
              <a:rPr lang="en-US" smtClean="0"/>
              <a:t>6/7/2018</a:t>
            </a:fld>
            <a:endParaRPr lang="en-US" dirty="0"/>
          </a:p>
        </p:txBody>
      </p:sp>
      <p:sp>
        <p:nvSpPr>
          <p:cNvPr id="5" name="Footer Placeholder 4"/>
          <p:cNvSpPr>
            <a:spLocks noGrp="1"/>
          </p:cNvSpPr>
          <p:nvPr>
            <p:ph type="ftr" sz="quarter" idx="11"/>
          </p:nvPr>
        </p:nvSpPr>
        <p:spPr/>
        <p:txBody>
          <a:bodyPr/>
          <a:lstStyle/>
          <a:p>
            <a:r>
              <a:rPr lang="en-US"/>
              <a:t>Joseph Maary and John-paul Ali</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0CF1215-6B57-4BE1-A955-059CEB1705BA}" type="datetime1">
              <a:rPr lang="en-US" smtClean="0"/>
              <a:t>6/7/2018</a:t>
            </a:fld>
            <a:endParaRPr lang="en-US" dirty="0"/>
          </a:p>
        </p:txBody>
      </p:sp>
      <p:sp>
        <p:nvSpPr>
          <p:cNvPr id="5" name="Footer Placeholder 4"/>
          <p:cNvSpPr>
            <a:spLocks noGrp="1"/>
          </p:cNvSpPr>
          <p:nvPr>
            <p:ph type="ftr" sz="quarter" idx="11"/>
          </p:nvPr>
        </p:nvSpPr>
        <p:spPr/>
        <p:txBody>
          <a:bodyPr/>
          <a:lstStyle/>
          <a:p>
            <a:r>
              <a:rPr lang="en-US"/>
              <a:t>Joseph Maary and John-paul Ali</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5BBA76-076C-4BFA-9AAD-46D1D2E81F3C}" type="datetime1">
              <a:rPr lang="en-US" smtClean="0"/>
              <a:t>6/7/2018</a:t>
            </a:fld>
            <a:endParaRPr lang="en-US" dirty="0"/>
          </a:p>
        </p:txBody>
      </p:sp>
      <p:sp>
        <p:nvSpPr>
          <p:cNvPr id="5" name="Footer Placeholder 4"/>
          <p:cNvSpPr>
            <a:spLocks noGrp="1"/>
          </p:cNvSpPr>
          <p:nvPr>
            <p:ph type="ftr" sz="quarter" idx="11"/>
          </p:nvPr>
        </p:nvSpPr>
        <p:spPr/>
        <p:txBody>
          <a:bodyPr/>
          <a:lstStyle/>
          <a:p>
            <a:r>
              <a:rPr lang="en-US"/>
              <a:t>Joseph Maary and John-paul Ali</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F2FEE7-B230-4CCB-AD3C-D017371B7862}" type="datetime1">
              <a:rPr lang="en-US" smtClean="0"/>
              <a:t>6/7/2018</a:t>
            </a:fld>
            <a:endParaRPr lang="en-US" dirty="0"/>
          </a:p>
        </p:txBody>
      </p:sp>
      <p:sp>
        <p:nvSpPr>
          <p:cNvPr id="5" name="Footer Placeholder 4"/>
          <p:cNvSpPr>
            <a:spLocks noGrp="1"/>
          </p:cNvSpPr>
          <p:nvPr>
            <p:ph type="ftr" sz="quarter" idx="11"/>
          </p:nvPr>
        </p:nvSpPr>
        <p:spPr/>
        <p:txBody>
          <a:bodyPr/>
          <a:lstStyle/>
          <a:p>
            <a:r>
              <a:rPr lang="en-US"/>
              <a:t>Joseph Maary and John-paul Ali</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435B2A-6B3A-4267-8007-96AC90199481}" type="datetime1">
              <a:rPr lang="en-US" smtClean="0"/>
              <a:t>6/7/2018</a:t>
            </a:fld>
            <a:endParaRPr lang="en-US" dirty="0"/>
          </a:p>
        </p:txBody>
      </p:sp>
      <p:sp>
        <p:nvSpPr>
          <p:cNvPr id="5" name="Footer Placeholder 4"/>
          <p:cNvSpPr>
            <a:spLocks noGrp="1"/>
          </p:cNvSpPr>
          <p:nvPr>
            <p:ph type="ftr" sz="quarter" idx="11"/>
          </p:nvPr>
        </p:nvSpPr>
        <p:spPr/>
        <p:txBody>
          <a:bodyPr/>
          <a:lstStyle/>
          <a:p>
            <a:r>
              <a:rPr lang="en-US"/>
              <a:t>Joseph Maary and John-paul Ali</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48F3CA-8A1A-414A-9B17-D0A4F35073CE}" type="datetime1">
              <a:rPr lang="en-US" smtClean="0"/>
              <a:t>6/7/2018</a:t>
            </a:fld>
            <a:endParaRPr lang="en-US" dirty="0"/>
          </a:p>
        </p:txBody>
      </p:sp>
      <p:sp>
        <p:nvSpPr>
          <p:cNvPr id="5" name="Footer Placeholder 4"/>
          <p:cNvSpPr>
            <a:spLocks noGrp="1"/>
          </p:cNvSpPr>
          <p:nvPr>
            <p:ph type="ftr" sz="quarter" idx="11"/>
          </p:nvPr>
        </p:nvSpPr>
        <p:spPr/>
        <p:txBody>
          <a:bodyPr/>
          <a:lstStyle/>
          <a:p>
            <a:r>
              <a:rPr lang="en-US"/>
              <a:t>Joseph Maary and John-paul Ali</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AC3F3-C715-4793-80FF-1C061802F906}" type="datetime1">
              <a:rPr lang="en-US" smtClean="0"/>
              <a:t>6/7/2018</a:t>
            </a:fld>
            <a:endParaRPr lang="en-US" dirty="0"/>
          </a:p>
        </p:txBody>
      </p:sp>
      <p:sp>
        <p:nvSpPr>
          <p:cNvPr id="6" name="Footer Placeholder 5"/>
          <p:cNvSpPr>
            <a:spLocks noGrp="1"/>
          </p:cNvSpPr>
          <p:nvPr>
            <p:ph type="ftr" sz="quarter" idx="11"/>
          </p:nvPr>
        </p:nvSpPr>
        <p:spPr/>
        <p:txBody>
          <a:bodyPr/>
          <a:lstStyle/>
          <a:p>
            <a:r>
              <a:rPr lang="en-US"/>
              <a:t>Joseph Maary and John-paul Ali</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0F5F063-65D8-45C3-92D7-BCDA48E5E5AD}" type="datetime1">
              <a:rPr lang="en-US" smtClean="0"/>
              <a:t>6/7/2018</a:t>
            </a:fld>
            <a:endParaRPr lang="en-US" dirty="0"/>
          </a:p>
        </p:txBody>
      </p:sp>
      <p:sp>
        <p:nvSpPr>
          <p:cNvPr id="8" name="Footer Placeholder 7"/>
          <p:cNvSpPr>
            <a:spLocks noGrp="1"/>
          </p:cNvSpPr>
          <p:nvPr>
            <p:ph type="ftr" sz="quarter" idx="11"/>
          </p:nvPr>
        </p:nvSpPr>
        <p:spPr/>
        <p:txBody>
          <a:bodyPr/>
          <a:lstStyle/>
          <a:p>
            <a:r>
              <a:rPr lang="en-US"/>
              <a:t>Joseph Maary and John-paul Ali</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2D4915-E0E8-49B3-AE22-78BDDB4A976B}" type="datetime1">
              <a:rPr lang="en-US" smtClean="0"/>
              <a:t>6/7/2018</a:t>
            </a:fld>
            <a:endParaRPr lang="en-US" dirty="0"/>
          </a:p>
        </p:txBody>
      </p:sp>
      <p:sp>
        <p:nvSpPr>
          <p:cNvPr id="4" name="Footer Placeholder 3"/>
          <p:cNvSpPr>
            <a:spLocks noGrp="1"/>
          </p:cNvSpPr>
          <p:nvPr>
            <p:ph type="ftr" sz="quarter" idx="11"/>
          </p:nvPr>
        </p:nvSpPr>
        <p:spPr/>
        <p:txBody>
          <a:bodyPr/>
          <a:lstStyle/>
          <a:p>
            <a:r>
              <a:rPr lang="en-US"/>
              <a:t>Joseph Maary and John-paul Ali</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DFBBAB-F75B-4823-B211-D8FEF9F8E8F6}" type="datetime1">
              <a:rPr lang="en-US" smtClean="0"/>
              <a:t>6/7/2018</a:t>
            </a:fld>
            <a:endParaRPr lang="en-US" dirty="0"/>
          </a:p>
        </p:txBody>
      </p:sp>
      <p:sp>
        <p:nvSpPr>
          <p:cNvPr id="3" name="Footer Placeholder 2"/>
          <p:cNvSpPr>
            <a:spLocks noGrp="1"/>
          </p:cNvSpPr>
          <p:nvPr>
            <p:ph type="ftr" sz="quarter" idx="11"/>
          </p:nvPr>
        </p:nvSpPr>
        <p:spPr/>
        <p:txBody>
          <a:bodyPr/>
          <a:lstStyle/>
          <a:p>
            <a:r>
              <a:rPr lang="en-US"/>
              <a:t>Joseph Maary and John-paul Ali</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BDF4947-1017-4D2C-BAFF-ECC93F124C1D}" type="datetime1">
              <a:rPr lang="en-US" smtClean="0"/>
              <a:t>6/7/2018</a:t>
            </a:fld>
            <a:endParaRPr lang="en-US" dirty="0"/>
          </a:p>
        </p:txBody>
      </p:sp>
      <p:sp>
        <p:nvSpPr>
          <p:cNvPr id="6" name="Footer Placeholder 5"/>
          <p:cNvSpPr>
            <a:spLocks noGrp="1"/>
          </p:cNvSpPr>
          <p:nvPr>
            <p:ph type="ftr" sz="quarter" idx="11"/>
          </p:nvPr>
        </p:nvSpPr>
        <p:spPr/>
        <p:txBody>
          <a:bodyPr/>
          <a:lstStyle/>
          <a:p>
            <a:r>
              <a:rPr lang="en-US"/>
              <a:t>Joseph Maary and John-paul Ali</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897FB12-C478-4598-9E34-F899347F44AD}" type="datetime1">
              <a:rPr lang="en-US" smtClean="0"/>
              <a:t>6/7/2018</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r>
              <a:rPr lang="en-US"/>
              <a:t>Joseph Maary and John-paul Ali</a:t>
            </a:r>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1F691A1-A70D-4AC2-9725-41EE212E6D32}" type="datetime1">
              <a:rPr lang="en-US" smtClean="0"/>
              <a:t>6/7/2018</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r>
              <a:rPr lang="en-US"/>
              <a:t>Joseph Maary and John-paul Ali</a:t>
            </a:r>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hd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graph.latcoding.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593725"/>
            <a:ext cx="8676222" cy="3200400"/>
          </a:xfrm>
        </p:spPr>
        <p:txBody>
          <a:bodyPr>
            <a:normAutofit/>
          </a:bodyPr>
          <a:lstStyle/>
          <a:p>
            <a:r>
              <a:rPr lang="en-US" sz="6000" dirty="0">
                <a:effectLst>
                  <a:glow rad="38100">
                    <a:schemeClr val="bg1">
                      <a:lumMod val="65000"/>
                      <a:lumOff val="35000"/>
                      <a:alpha val="50000"/>
                    </a:schemeClr>
                  </a:glow>
                  <a:outerShdw blurRad="38100" dist="38100" dir="2700000" algn="tl">
                    <a:srgbClr val="000000">
                      <a:alpha val="43137"/>
                    </a:srgbClr>
                  </a:outerShdw>
                </a:effectLst>
              </a:rPr>
              <a:t>DMAP</a:t>
            </a:r>
            <a:r>
              <a:rPr lang="en-US" sz="6000" dirty="0">
                <a:effectLst>
                  <a:glow rad="38100">
                    <a:schemeClr val="bg1">
                      <a:lumMod val="65000"/>
                      <a:lumOff val="35000"/>
                      <a:alpha val="50000"/>
                    </a:schemeClr>
                  </a:glow>
                  <a:outerShdw blurRad="38100" dist="38100" dir="2700000" algn="tl" rotWithShape="0">
                    <a:srgbClr val="000000">
                      <a:alpha val="43137"/>
                    </a:srgbClr>
                  </a:outerShdw>
                </a:effectLst>
              </a:rPr>
              <a:t>	</a:t>
            </a:r>
          </a:p>
        </p:txBody>
      </p:sp>
      <p:sp>
        <p:nvSpPr>
          <p:cNvPr id="3" name="Subtitle 2"/>
          <p:cNvSpPr>
            <a:spLocks noGrp="1"/>
          </p:cNvSpPr>
          <p:nvPr>
            <p:ph type="subTitle" idx="1"/>
          </p:nvPr>
        </p:nvSpPr>
        <p:spPr/>
        <p:txBody>
          <a:bodyPr/>
          <a:lstStyle/>
          <a:p>
            <a:r>
              <a:rPr lang="en-US" dirty="0"/>
              <a:t>Project Presentation</a:t>
            </a:r>
          </a:p>
        </p:txBody>
      </p:sp>
    </p:spTree>
    <p:extLst>
      <p:ext uri="{BB962C8B-B14F-4D97-AF65-F5344CB8AC3E}">
        <p14:creationId xmlns:p14="http://schemas.microsoft.com/office/powerpoint/2010/main" val="34220184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Joseph Maary and John-paul Ali</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10</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8631" y="358346"/>
            <a:ext cx="5539963" cy="5524929"/>
          </a:xfrm>
          <a:prstGeom prst="rect">
            <a:avLst/>
          </a:prstGeom>
        </p:spPr>
      </p:pic>
    </p:spTree>
    <p:extLst>
      <p:ext uri="{BB962C8B-B14F-4D97-AF65-F5344CB8AC3E}">
        <p14:creationId xmlns:p14="http://schemas.microsoft.com/office/powerpoint/2010/main" val="31092663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Joseph Maary and John-paul Ali</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11</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1625" y="292737"/>
            <a:ext cx="5486321" cy="5590538"/>
          </a:xfrm>
          <a:prstGeom prst="rect">
            <a:avLst/>
          </a:prstGeom>
        </p:spPr>
      </p:pic>
    </p:spTree>
    <p:extLst>
      <p:ext uri="{BB962C8B-B14F-4D97-AF65-F5344CB8AC3E}">
        <p14:creationId xmlns:p14="http://schemas.microsoft.com/office/powerpoint/2010/main" val="18936969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2693C-54F5-4661-A901-D7C04917F8A1}"/>
              </a:ext>
            </a:extLst>
          </p:cNvPr>
          <p:cNvSpPr>
            <a:spLocks noGrp="1"/>
          </p:cNvSpPr>
          <p:nvPr>
            <p:ph type="title"/>
          </p:nvPr>
        </p:nvSpPr>
        <p:spPr/>
        <p:txBody>
          <a:bodyPr/>
          <a:lstStyle/>
          <a:p>
            <a:r>
              <a:rPr lang="en-US"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rPr>
              <a:t>Path Determination</a:t>
            </a:r>
            <a:br>
              <a:rPr lang="en-US"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rPr>
            </a:br>
            <a:endParaRPr lang="en-US" dirty="0"/>
          </a:p>
        </p:txBody>
      </p:sp>
      <p:sp>
        <p:nvSpPr>
          <p:cNvPr id="4" name="Footer Placeholder 3">
            <a:extLst>
              <a:ext uri="{FF2B5EF4-FFF2-40B4-BE49-F238E27FC236}">
                <a16:creationId xmlns:a16="http://schemas.microsoft.com/office/drawing/2014/main" id="{68A25278-1B44-4006-AC94-9A51807977A5}"/>
              </a:ext>
            </a:extLst>
          </p:cNvPr>
          <p:cNvSpPr>
            <a:spLocks noGrp="1"/>
          </p:cNvSpPr>
          <p:nvPr>
            <p:ph type="ftr" sz="quarter" idx="11"/>
          </p:nvPr>
        </p:nvSpPr>
        <p:spPr/>
        <p:txBody>
          <a:bodyPr/>
          <a:lstStyle/>
          <a:p>
            <a:r>
              <a:rPr lang="en-US"/>
              <a:t>Joseph Maary and John-paul Ali</a:t>
            </a:r>
            <a:endParaRPr lang="en-US" dirty="0"/>
          </a:p>
        </p:txBody>
      </p:sp>
      <p:sp>
        <p:nvSpPr>
          <p:cNvPr id="5" name="Slide Number Placeholder 4">
            <a:extLst>
              <a:ext uri="{FF2B5EF4-FFF2-40B4-BE49-F238E27FC236}">
                <a16:creationId xmlns:a16="http://schemas.microsoft.com/office/drawing/2014/main" id="{62BE898C-B3D9-4666-A157-1A2A8687358C}"/>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
        <p:nvSpPr>
          <p:cNvPr id="8" name="TextBox 7">
            <a:extLst>
              <a:ext uri="{FF2B5EF4-FFF2-40B4-BE49-F238E27FC236}">
                <a16:creationId xmlns:a16="http://schemas.microsoft.com/office/drawing/2014/main" id="{7D3D7088-DD07-4BD0-B2F5-5633BEB4367D}"/>
              </a:ext>
            </a:extLst>
          </p:cNvPr>
          <p:cNvSpPr txBox="1"/>
          <p:nvPr/>
        </p:nvSpPr>
        <p:spPr>
          <a:xfrm>
            <a:off x="1141413" y="2248930"/>
            <a:ext cx="9923766" cy="2862322"/>
          </a:xfrm>
          <a:prstGeom prst="rect">
            <a:avLst/>
          </a:prstGeom>
          <a:noFill/>
        </p:spPr>
        <p:txBody>
          <a:bodyPr wrap="square" rtlCol="0">
            <a:spAutoFit/>
          </a:bodyPr>
          <a:lstStyle/>
          <a:p>
            <a:r>
              <a:rPr lang="en-US" dirty="0"/>
              <a:t>Using </a:t>
            </a:r>
            <a:r>
              <a:rPr lang="en-US" dirty="0">
                <a:solidFill>
                  <a:srgbClr val="00B0F0"/>
                </a:solidFill>
              </a:rPr>
              <a:t>Dijkstra.java </a:t>
            </a:r>
            <a:r>
              <a:rPr lang="en-US" dirty="0"/>
              <a:t>class the following steps were done:</a:t>
            </a:r>
          </a:p>
          <a:p>
            <a:endParaRPr lang="en-US" dirty="0"/>
          </a:p>
          <a:p>
            <a:pPr marL="342900" indent="-342900">
              <a:buFont typeface="+mj-lt"/>
              <a:buAutoNum type="arabicPeriod"/>
            </a:pPr>
            <a:r>
              <a:rPr lang="en-US" dirty="0"/>
              <a:t>Selects the path with the minimum weight from the source position and marks it as true.</a:t>
            </a:r>
          </a:p>
          <a:p>
            <a:pPr marL="342900" indent="-342900">
              <a:buFont typeface="+mj-lt"/>
              <a:buAutoNum type="arabicPeriod"/>
            </a:pPr>
            <a:r>
              <a:rPr lang="en-US" dirty="0"/>
              <a:t>Blocks all other paths leading to the end vertex of the newly selected path.</a:t>
            </a:r>
          </a:p>
          <a:p>
            <a:pPr marL="342900" indent="-342900">
              <a:buFont typeface="+mj-lt"/>
              <a:buAutoNum type="arabicPeriod"/>
            </a:pPr>
            <a:r>
              <a:rPr lang="en-US" dirty="0"/>
              <a:t>Loops between the previous steps until it reaches the destination position.</a:t>
            </a:r>
          </a:p>
          <a:p>
            <a:pPr marL="342900" indent="-342900">
              <a:buFont typeface="+mj-lt"/>
              <a:buAutoNum type="arabicPeriod"/>
            </a:pPr>
            <a:r>
              <a:rPr lang="en-US" dirty="0"/>
              <a:t>Adjusting the paths that were marked as true to form the final path from source to destination.</a:t>
            </a:r>
          </a:p>
          <a:p>
            <a:pPr marL="342900" indent="-342900">
              <a:buFont typeface="+mj-lt"/>
              <a:buAutoNum type="arabicPeriod"/>
            </a:pPr>
            <a:r>
              <a:rPr lang="en-US" dirty="0"/>
              <a:t>Returning the established path in order to draw the route on the map.</a:t>
            </a:r>
          </a:p>
          <a:p>
            <a:endParaRPr lang="en-US" dirty="0"/>
          </a:p>
        </p:txBody>
      </p:sp>
    </p:spTree>
    <p:extLst>
      <p:ext uri="{BB962C8B-B14F-4D97-AF65-F5344CB8AC3E}">
        <p14:creationId xmlns:p14="http://schemas.microsoft.com/office/powerpoint/2010/main" val="39005101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Joseph Maary and John-paul Ali</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13</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73215" y="572930"/>
            <a:ext cx="5324796" cy="5310345"/>
          </a:xfrm>
          <a:prstGeom prst="rect">
            <a:avLst/>
          </a:prstGeom>
        </p:spPr>
      </p:pic>
    </p:spTree>
    <p:extLst>
      <p:ext uri="{BB962C8B-B14F-4D97-AF65-F5344CB8AC3E}">
        <p14:creationId xmlns:p14="http://schemas.microsoft.com/office/powerpoint/2010/main" val="3058467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28000"/>
                <a:satMod val="94000"/>
                <a:lumMod val="20000"/>
              </a:schemeClr>
              <a:schemeClr val="bg2">
                <a:tint val="94000"/>
                <a:shade val="84000"/>
                <a:satMod val="148000"/>
                <a:lumMod val="114000"/>
              </a:schemeClr>
            </a:duotone>
            <a:lum/>
          </a:blip>
          <a:srcRect/>
          <a:stretch>
            <a:fillRect/>
          </a:stretch>
        </a:blip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t>Joseph Maary and John-paul Ali</a:t>
            </a:r>
            <a:endParaRPr lang="en-US" dirty="0"/>
          </a:p>
        </p:txBody>
      </p:sp>
      <p:sp>
        <p:nvSpPr>
          <p:cNvPr id="4" name="TextBox 3"/>
          <p:cNvSpPr txBox="1"/>
          <p:nvPr/>
        </p:nvSpPr>
        <p:spPr>
          <a:xfrm>
            <a:off x="2533135" y="2810511"/>
            <a:ext cx="7055708" cy="2585323"/>
          </a:xfrm>
          <a:prstGeom prst="rect">
            <a:avLst/>
          </a:prstGeom>
          <a:noFill/>
        </p:spPr>
        <p:txBody>
          <a:bodyPr wrap="square" rtlCol="0">
            <a:spAutoFit/>
          </a:bodyPr>
          <a:lstStyle/>
          <a:p>
            <a:r>
              <a:rPr lang="en-US" dirty="0"/>
              <a:t>Every supermarket suffers from delivery complaints.</a:t>
            </a:r>
          </a:p>
          <a:p>
            <a:endParaRPr lang="en-US" dirty="0"/>
          </a:p>
          <a:p>
            <a:r>
              <a:rPr lang="en-US" dirty="0"/>
              <a:t>Orders sometimes reach the customer late due to many factors(forgetting the  customer’s home address, taking a longer road than the shortest one…).</a:t>
            </a:r>
          </a:p>
          <a:p>
            <a:endParaRPr lang="en-US" dirty="0"/>
          </a:p>
          <a:p>
            <a:r>
              <a:rPr lang="en-US" dirty="0"/>
              <a:t>We created an application where the delivery guy uses </a:t>
            </a:r>
            <a:r>
              <a:rPr lang="en-US" dirty="0">
                <a:solidFill>
                  <a:srgbClr val="FF0000"/>
                </a:solidFill>
              </a:rPr>
              <a:t>DMAP</a:t>
            </a:r>
            <a:r>
              <a:rPr lang="en-US" dirty="0"/>
              <a:t> to find the shortest path possible reaching the customer’s location.</a:t>
            </a:r>
          </a:p>
        </p:txBody>
      </p:sp>
      <p:sp>
        <p:nvSpPr>
          <p:cNvPr id="8" name="Title 7"/>
          <p:cNvSpPr txBox="1">
            <a:spLocks noGrp="1"/>
          </p:cNvSpPr>
          <p:nvPr>
            <p:ph type="title"/>
          </p:nvPr>
        </p:nvSpPr>
        <p:spPr>
          <a:xfrm>
            <a:off x="1141412" y="1071030"/>
            <a:ext cx="10171965" cy="584775"/>
          </a:xfrm>
          <a:prstGeom prst="rect">
            <a:avLst/>
          </a:prstGeom>
          <a:noFill/>
        </p:spPr>
        <p:txBody>
          <a:bodyPr wrap="square" rtlCol="0">
            <a:spAutoFit/>
          </a:bodyPr>
          <a:lstStyle/>
          <a:p>
            <a:r>
              <a:rPr lang="en-US" dirty="0" smtClean="0"/>
              <a:t>DMAP AND DIJKSTRA</a:t>
            </a: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4217988420"/>
      </p:ext>
    </p:extLst>
  </p:cSld>
  <p:clrMapOvr>
    <a:masterClrMapping/>
  </p:clrMapOvr>
  <mc:AlternateContent xmlns:mc="http://schemas.openxmlformats.org/markup-compatibility/2006" xmlns:p14="http://schemas.microsoft.com/office/powerpoint/2010/main">
    <mc:Choice Requires="p14">
      <p:transition>
        <p14:flythrough/>
      </p:transition>
    </mc:Choice>
    <mc:Fallback xmlns="">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t>Joseph Maary and John-paul Ali</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15</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1865" y="1322173"/>
            <a:ext cx="8047811" cy="4561102"/>
          </a:xfrm>
          <a:prstGeom prst="rect">
            <a:avLst/>
          </a:prstGeom>
        </p:spPr>
      </p:pic>
    </p:spTree>
    <p:extLst>
      <p:ext uri="{BB962C8B-B14F-4D97-AF65-F5344CB8AC3E}">
        <p14:creationId xmlns:p14="http://schemas.microsoft.com/office/powerpoint/2010/main" val="1813724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1112581" y="5883275"/>
            <a:ext cx="7543800" cy="365125"/>
          </a:xfrm>
        </p:spPr>
        <p:txBody>
          <a:bodyPr/>
          <a:lstStyle/>
          <a:p>
            <a:r>
              <a:rPr lang="en-US" dirty="0"/>
              <a:t>Joseph Maary and John-</a:t>
            </a:r>
            <a:r>
              <a:rPr lang="en-US" dirty="0" err="1"/>
              <a:t>paul</a:t>
            </a:r>
            <a:r>
              <a:rPr lang="en-US" dirty="0"/>
              <a:t> Ali</a:t>
            </a:r>
          </a:p>
        </p:txBody>
      </p:sp>
      <p:sp>
        <p:nvSpPr>
          <p:cNvPr id="4" name="TextBox 3"/>
          <p:cNvSpPr txBox="1"/>
          <p:nvPr/>
        </p:nvSpPr>
        <p:spPr>
          <a:xfrm>
            <a:off x="1112581" y="2476535"/>
            <a:ext cx="4406771" cy="2585323"/>
          </a:xfrm>
          <a:prstGeom prst="rect">
            <a:avLst/>
          </a:prstGeom>
          <a:noFill/>
        </p:spPr>
        <p:txBody>
          <a:bodyPr wrap="square" rtlCol="0">
            <a:spAutoFit/>
          </a:bodyPr>
          <a:lstStyle/>
          <a:p>
            <a:r>
              <a:rPr lang="en-US" dirty="0"/>
              <a:t>How does it work ? Simple:</a:t>
            </a:r>
          </a:p>
          <a:p>
            <a:pPr marL="285750" indent="-285750">
              <a:buFont typeface="Arial" panose="020B0604020202020204" pitchFamily="34" charset="0"/>
              <a:buChar char="•"/>
            </a:pPr>
            <a:r>
              <a:rPr lang="en-US" dirty="0"/>
              <a:t>Delivery man opens his application.</a:t>
            </a:r>
          </a:p>
          <a:p>
            <a:pPr marL="285750" indent="-285750">
              <a:buFont typeface="Arial" panose="020B0604020202020204" pitchFamily="34" charset="0"/>
              <a:buChar char="•"/>
            </a:pPr>
            <a:r>
              <a:rPr lang="en-US" dirty="0"/>
              <a:t>Chooses the </a:t>
            </a:r>
            <a:r>
              <a:rPr lang="en-US" dirty="0" smtClean="0"/>
              <a:t>‘Reach customer’ </a:t>
            </a:r>
            <a:r>
              <a:rPr lang="en-US" dirty="0"/>
              <a:t>button.</a:t>
            </a:r>
          </a:p>
          <a:p>
            <a:pPr marL="285750" indent="-285750">
              <a:buFont typeface="Arial" panose="020B0604020202020204" pitchFamily="34" charset="0"/>
              <a:buChar char="•"/>
            </a:pPr>
            <a:r>
              <a:rPr lang="en-US" dirty="0"/>
              <a:t>Chooses the name of the customer </a:t>
            </a:r>
          </a:p>
          <a:p>
            <a:pPr marL="285750" indent="-285750">
              <a:buFont typeface="Arial" panose="020B0604020202020204" pitchFamily="34" charset="0"/>
              <a:buChar char="•"/>
            </a:pPr>
            <a:r>
              <a:rPr lang="en-US" dirty="0"/>
              <a:t>Upon click, a small map appears showing the shortest path between the delivery’s location and the customer’s address</a:t>
            </a:r>
          </a:p>
        </p:txBody>
      </p:sp>
      <p:sp>
        <p:nvSpPr>
          <p:cNvPr id="7" name="Title 6"/>
          <p:cNvSpPr txBox="1">
            <a:spLocks noGrp="1"/>
          </p:cNvSpPr>
          <p:nvPr>
            <p:ph type="title"/>
          </p:nvPr>
        </p:nvSpPr>
        <p:spPr>
          <a:xfrm>
            <a:off x="1112581" y="1101073"/>
            <a:ext cx="9905998" cy="584775"/>
          </a:xfrm>
          <a:prstGeom prst="rect">
            <a:avLst/>
          </a:prstGeom>
          <a:noFill/>
        </p:spPr>
        <p:txBody>
          <a:bodyPr wrap="square" rtlCol="0">
            <a:spAutoFit/>
          </a:bodyPr>
          <a:lstStyle/>
          <a:p>
            <a:r>
              <a:rPr lang="en-US" dirty="0" err="1"/>
              <a:t>Dmap</a:t>
            </a:r>
            <a:r>
              <a:rPr lang="en-US" dirty="0"/>
              <a:t> and </a:t>
            </a:r>
            <a:r>
              <a:rPr lang="en-US" dirty="0" err="1"/>
              <a:t>dijkstra</a:t>
            </a:r>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smtClean="0"/>
              <a:pPr/>
              <a:t>16</a:t>
            </a:fld>
            <a:endParaRPr lang="en-US" dirty="0"/>
          </a:p>
        </p:txBody>
      </p:sp>
      <p:pic>
        <p:nvPicPr>
          <p:cNvPr id="8" name="device-2018-06-07-13084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220014" y="776196"/>
            <a:ext cx="2999023" cy="5107079"/>
          </a:xfrm>
          <a:prstGeom prst="rect">
            <a:avLst/>
          </a:prstGeom>
          <a:effectLst>
            <a:softEdge rad="139700"/>
          </a:effectLst>
        </p:spPr>
      </p:pic>
    </p:spTree>
    <p:extLst>
      <p:ext uri="{BB962C8B-B14F-4D97-AF65-F5344CB8AC3E}">
        <p14:creationId xmlns:p14="http://schemas.microsoft.com/office/powerpoint/2010/main" val="4026504770"/>
      </p:ext>
    </p:extLst>
  </p:cSld>
  <p:clrMapOvr>
    <a:masterClrMapping/>
  </p:clrMapOvr>
  <mc:AlternateContent xmlns:mc="http://schemas.openxmlformats.org/markup-compatibility/2006" xmlns:p14="http://schemas.microsoft.com/office/powerpoint/2010/main">
    <mc:Choice Requires="p14">
      <p:transition>
        <p14:flythrough/>
      </p:transition>
    </mc:Choice>
    <mc:Fallback xmlns="">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mute="1">
                <p:cTn id="7" fill="hold" display="0">
                  <p:stCondLst>
                    <p:cond delay="indefinite"/>
                  </p:stCondLst>
                </p:cTn>
                <p:tgtEl>
                  <p:spTgt spid="8"/>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t>Joseph Maary and John-paul Ali</a:t>
            </a:r>
            <a:endParaRPr lang="en-US" dirty="0"/>
          </a:p>
        </p:txBody>
      </p:sp>
      <p:sp>
        <p:nvSpPr>
          <p:cNvPr id="4" name="TextBox 3"/>
          <p:cNvSpPr txBox="1"/>
          <p:nvPr/>
        </p:nvSpPr>
        <p:spPr>
          <a:xfrm>
            <a:off x="1680519" y="1574403"/>
            <a:ext cx="8822724" cy="3539430"/>
          </a:xfrm>
          <a:prstGeom prst="rect">
            <a:avLst/>
          </a:prstGeom>
          <a:noFill/>
        </p:spPr>
        <p:txBody>
          <a:bodyPr wrap="square" rtlCol="0">
            <a:spAutoFit/>
          </a:bodyPr>
          <a:lstStyle/>
          <a:p>
            <a:pPr algn="ctr"/>
            <a:r>
              <a:rPr lang="en-US" sz="3200"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rPr>
              <a:t>The main objective of our project is implementing Dijkstra’s algorithm to a map, and developing the result in a helpful real world application.</a:t>
            </a:r>
          </a:p>
          <a:p>
            <a:pPr algn="ctr"/>
            <a:r>
              <a:rPr lang="en-US" sz="3200"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rPr>
              <a:t>Since implementing Dijkstra’s algorithm was done in stages, the following slides will briefly detail the whole process.</a:t>
            </a:r>
          </a:p>
        </p:txBody>
      </p:sp>
      <p:sp>
        <p:nvSpPr>
          <p:cNvPr id="3" name="Slide Number Placeholder 2"/>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2175104882"/>
      </p:ext>
    </p:extLst>
  </p:cSld>
  <p:clrMapOvr>
    <a:masterClrMapping/>
  </p:clrMapOvr>
  <p:transition spd="med">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8720972-C537-439D-9069-8293B0E51CAE}"/>
              </a:ext>
            </a:extLst>
          </p:cNvPr>
          <p:cNvSpPr>
            <a:spLocks noGrp="1"/>
          </p:cNvSpPr>
          <p:nvPr>
            <p:ph type="ftr" sz="quarter" idx="11"/>
          </p:nvPr>
        </p:nvSpPr>
        <p:spPr/>
        <p:txBody>
          <a:bodyPr/>
          <a:lstStyle/>
          <a:p>
            <a:r>
              <a:rPr lang="en-US"/>
              <a:t>Joseph Maary and John-paul Ali</a:t>
            </a:r>
            <a:endParaRPr lang="en-US" dirty="0"/>
          </a:p>
        </p:txBody>
      </p:sp>
      <p:sp>
        <p:nvSpPr>
          <p:cNvPr id="3" name="Slide Number Placeholder 2">
            <a:extLst>
              <a:ext uri="{FF2B5EF4-FFF2-40B4-BE49-F238E27FC236}">
                <a16:creationId xmlns:a16="http://schemas.microsoft.com/office/drawing/2014/main" id="{5DF34EEF-6771-4EDE-9B4E-DAE6E4AB2F98}"/>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
        <p:nvSpPr>
          <p:cNvPr id="10" name="TextBox 9">
            <a:extLst>
              <a:ext uri="{FF2B5EF4-FFF2-40B4-BE49-F238E27FC236}">
                <a16:creationId xmlns:a16="http://schemas.microsoft.com/office/drawing/2014/main" id="{2C946055-ADE7-49E1-9F57-1B2A6FC2B8FA}"/>
              </a:ext>
            </a:extLst>
          </p:cNvPr>
          <p:cNvSpPr txBox="1"/>
          <p:nvPr/>
        </p:nvSpPr>
        <p:spPr>
          <a:xfrm>
            <a:off x="1134117" y="1149178"/>
            <a:ext cx="9923766" cy="3170099"/>
          </a:xfrm>
          <a:prstGeom prst="rect">
            <a:avLst/>
          </a:prstGeom>
          <a:noFill/>
        </p:spPr>
        <p:txBody>
          <a:bodyPr wrap="square" rtlCol="0">
            <a:spAutoFit/>
          </a:bodyPr>
          <a:lstStyle/>
          <a:p>
            <a:pPr marL="285750" indent="-285750">
              <a:buFont typeface="Arial" panose="020B0604020202020204" pitchFamily="34" charset="0"/>
              <a:buChar char="•"/>
            </a:pPr>
            <a:r>
              <a:rPr lang="en-US" sz="4000"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latin typeface="+mj-lt"/>
              </a:rPr>
              <a:t>Database Creation</a:t>
            </a:r>
          </a:p>
          <a:p>
            <a:pPr marL="285750" indent="-285750">
              <a:buFont typeface="Arial" panose="020B0604020202020204" pitchFamily="34" charset="0"/>
              <a:buChar char="•"/>
            </a:pPr>
            <a:r>
              <a:rPr lang="en-US" sz="4000"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latin typeface="+mj-lt"/>
              </a:rPr>
              <a:t>Database – Android Studio Linkage</a:t>
            </a:r>
          </a:p>
          <a:p>
            <a:pPr marL="285750" indent="-285750">
              <a:buFont typeface="Arial" panose="020B0604020202020204" pitchFamily="34" charset="0"/>
              <a:buChar char="•"/>
            </a:pPr>
            <a:r>
              <a:rPr lang="en-US" sz="4000"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latin typeface="+mj-lt"/>
              </a:rPr>
              <a:t>Position Fetching </a:t>
            </a:r>
          </a:p>
          <a:p>
            <a:pPr marL="285750" indent="-285750">
              <a:buFont typeface="Arial" panose="020B0604020202020204" pitchFamily="34" charset="0"/>
              <a:buChar char="•"/>
            </a:pPr>
            <a:r>
              <a:rPr lang="en-US" sz="4000"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latin typeface="+mj-lt"/>
              </a:rPr>
              <a:t>Vertex Addition</a:t>
            </a:r>
          </a:p>
          <a:p>
            <a:pPr marL="285750" indent="-285750">
              <a:buFont typeface="Arial" panose="020B0604020202020204" pitchFamily="34" charset="0"/>
              <a:buChar char="•"/>
            </a:pPr>
            <a:r>
              <a:rPr lang="en-US" sz="4000"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latin typeface="+mj-lt"/>
              </a:rPr>
              <a:t>Path Determination</a:t>
            </a:r>
          </a:p>
        </p:txBody>
      </p:sp>
    </p:spTree>
    <p:extLst>
      <p:ext uri="{BB962C8B-B14F-4D97-AF65-F5344CB8AC3E}">
        <p14:creationId xmlns:p14="http://schemas.microsoft.com/office/powerpoint/2010/main" val="5604923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9A3A198-7B23-4EA3-B45C-DB8A1924BEE6}"/>
              </a:ext>
            </a:extLst>
          </p:cNvPr>
          <p:cNvSpPr>
            <a:spLocks noGrp="1"/>
          </p:cNvSpPr>
          <p:nvPr>
            <p:ph type="title"/>
          </p:nvPr>
        </p:nvSpPr>
        <p:spPr>
          <a:xfrm>
            <a:off x="1141413" y="609600"/>
            <a:ext cx="9905998" cy="1416908"/>
          </a:xfrm>
        </p:spPr>
        <p:txBody>
          <a:bodyPr/>
          <a:lstStyle/>
          <a:p>
            <a:r>
              <a:rPr lang="en-US"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rPr>
              <a:t>Database Creation</a:t>
            </a:r>
          </a:p>
        </p:txBody>
      </p:sp>
      <p:sp>
        <p:nvSpPr>
          <p:cNvPr id="2" name="Footer Placeholder 1"/>
          <p:cNvSpPr>
            <a:spLocks noGrp="1"/>
          </p:cNvSpPr>
          <p:nvPr>
            <p:ph type="ftr" sz="quarter" idx="11"/>
          </p:nvPr>
        </p:nvSpPr>
        <p:spPr/>
        <p:txBody>
          <a:bodyPr/>
          <a:lstStyle/>
          <a:p>
            <a:r>
              <a:rPr lang="en-US"/>
              <a:t>Joseph Maary and John-paul Ali</a:t>
            </a: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4</a:t>
            </a:fld>
            <a:endParaRPr lang="en-US" dirty="0"/>
          </a:p>
        </p:txBody>
      </p:sp>
      <p:sp>
        <p:nvSpPr>
          <p:cNvPr id="8" name="TextBox 7">
            <a:extLst>
              <a:ext uri="{FF2B5EF4-FFF2-40B4-BE49-F238E27FC236}">
                <a16:creationId xmlns:a16="http://schemas.microsoft.com/office/drawing/2014/main" id="{F0B1F775-6C9D-4037-A105-A2CA3FA84E9D}"/>
              </a:ext>
            </a:extLst>
          </p:cNvPr>
          <p:cNvSpPr txBox="1"/>
          <p:nvPr/>
        </p:nvSpPr>
        <p:spPr>
          <a:xfrm>
            <a:off x="1141412" y="2307283"/>
            <a:ext cx="9905999" cy="2308324"/>
          </a:xfrm>
          <a:prstGeom prst="rect">
            <a:avLst/>
          </a:prstGeom>
          <a:noFill/>
        </p:spPr>
        <p:txBody>
          <a:bodyPr wrap="square" rtlCol="0">
            <a:spAutoFit/>
          </a:bodyPr>
          <a:lstStyle/>
          <a:p>
            <a:pPr marL="285750" indent="-285750">
              <a:buFont typeface="Arial" panose="020B0604020202020204" pitchFamily="34" charset="0"/>
              <a:buChar char="•"/>
            </a:pPr>
            <a:r>
              <a:rPr lang="en-US" dirty="0"/>
              <a:t>Creating the routes using an online site ‘</a:t>
            </a:r>
            <a:r>
              <a:rPr lang="en-US" u="sng" dirty="0">
                <a:hlinkClick r:id="rId2"/>
              </a:rPr>
              <a:t>graph.latcoding.com</a:t>
            </a:r>
            <a:r>
              <a:rPr lang="en-US" dirty="0"/>
              <a:t>’ by adding vertices and linking them with nodes in between, each containing its coordinates. </a:t>
            </a:r>
          </a:p>
          <a:p>
            <a:pPr marL="285750" indent="-285750">
              <a:buFont typeface="Arial" panose="020B0604020202020204" pitchFamily="34" charset="0"/>
              <a:buChar char="•"/>
            </a:pPr>
            <a:r>
              <a:rPr lang="en-US" dirty="0"/>
              <a:t>Exporting the resulting graph as a JSON format file containing the coordinates.</a:t>
            </a:r>
          </a:p>
          <a:p>
            <a:pPr marL="285750" indent="-285750">
              <a:buFont typeface="Arial" panose="020B0604020202020204" pitchFamily="34" charset="0"/>
              <a:buChar char="•"/>
            </a:pPr>
            <a:r>
              <a:rPr lang="en-US" dirty="0"/>
              <a:t>Converting the obtained JSON coordinates into an appropriate data that can be inserted into the database table ‘graph’ alongside the starting vertex, ending vertex and path that contains all the coordinates.</a:t>
            </a:r>
          </a:p>
          <a:p>
            <a:pPr marL="285750" indent="-285750">
              <a:buFont typeface="Arial" panose="020B0604020202020204" pitchFamily="34" charset="0"/>
              <a:buChar char="•"/>
            </a:pPr>
            <a:r>
              <a:rPr lang="en-US" dirty="0"/>
              <a:t>Exporting the database as a sqlite format file and storing it in the mobile storage before.</a:t>
            </a:r>
          </a:p>
        </p:txBody>
      </p:sp>
    </p:spTree>
    <p:extLst>
      <p:ext uri="{BB962C8B-B14F-4D97-AF65-F5344CB8AC3E}">
        <p14:creationId xmlns:p14="http://schemas.microsoft.com/office/powerpoint/2010/main" val="1790274382"/>
      </p:ext>
    </p:extLst>
  </p:cSld>
  <p:clrMapOvr>
    <a:masterClrMapping/>
  </p:clrMapOvr>
  <p:transition spd="med">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82AFF-3383-43D5-BF57-3CC65D6C175E}"/>
              </a:ext>
            </a:extLst>
          </p:cNvPr>
          <p:cNvSpPr>
            <a:spLocks noGrp="1"/>
          </p:cNvSpPr>
          <p:nvPr>
            <p:ph type="title"/>
          </p:nvPr>
        </p:nvSpPr>
        <p:spPr>
          <a:xfrm>
            <a:off x="1141413" y="609600"/>
            <a:ext cx="9905998" cy="1466335"/>
          </a:xfrm>
        </p:spPr>
        <p:txBody>
          <a:bodyPr/>
          <a:lstStyle/>
          <a:p>
            <a:r>
              <a:rPr lang="en-US"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rPr>
              <a:t>Database – Android Studio Linkage</a:t>
            </a:r>
          </a:p>
        </p:txBody>
      </p:sp>
      <p:sp>
        <p:nvSpPr>
          <p:cNvPr id="4" name="Footer Placeholder 3">
            <a:extLst>
              <a:ext uri="{FF2B5EF4-FFF2-40B4-BE49-F238E27FC236}">
                <a16:creationId xmlns:a16="http://schemas.microsoft.com/office/drawing/2014/main" id="{C5125AAC-ACF3-4884-BF96-0DFE424613D0}"/>
              </a:ext>
            </a:extLst>
          </p:cNvPr>
          <p:cNvSpPr>
            <a:spLocks noGrp="1"/>
          </p:cNvSpPr>
          <p:nvPr>
            <p:ph type="ftr" sz="quarter" idx="11"/>
          </p:nvPr>
        </p:nvSpPr>
        <p:spPr/>
        <p:txBody>
          <a:bodyPr/>
          <a:lstStyle/>
          <a:p>
            <a:r>
              <a:rPr lang="en-US" dirty="0"/>
              <a:t>Joseph </a:t>
            </a:r>
            <a:r>
              <a:rPr lang="en-US" dirty="0" err="1"/>
              <a:t>Maary</a:t>
            </a:r>
            <a:r>
              <a:rPr lang="en-US" dirty="0"/>
              <a:t> and John-</a:t>
            </a:r>
            <a:r>
              <a:rPr lang="en-US" dirty="0" err="1"/>
              <a:t>paul</a:t>
            </a:r>
            <a:r>
              <a:rPr lang="en-US" dirty="0"/>
              <a:t> Ali</a:t>
            </a:r>
          </a:p>
        </p:txBody>
      </p:sp>
      <p:sp>
        <p:nvSpPr>
          <p:cNvPr id="5" name="Slide Number Placeholder 4">
            <a:extLst>
              <a:ext uri="{FF2B5EF4-FFF2-40B4-BE49-F238E27FC236}">
                <a16:creationId xmlns:a16="http://schemas.microsoft.com/office/drawing/2014/main" id="{E31FC20B-6855-42B0-8D16-F00E17D40E75}"/>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
        <p:nvSpPr>
          <p:cNvPr id="10" name="TextBox 9">
            <a:extLst>
              <a:ext uri="{FF2B5EF4-FFF2-40B4-BE49-F238E27FC236}">
                <a16:creationId xmlns:a16="http://schemas.microsoft.com/office/drawing/2014/main" id="{DF3DC175-BCE7-4CD2-B701-4D05402F4FAA}"/>
              </a:ext>
            </a:extLst>
          </p:cNvPr>
          <p:cNvSpPr txBox="1"/>
          <p:nvPr/>
        </p:nvSpPr>
        <p:spPr>
          <a:xfrm>
            <a:off x="1141412" y="2224216"/>
            <a:ext cx="9923767" cy="2585323"/>
          </a:xfrm>
          <a:prstGeom prst="rect">
            <a:avLst/>
          </a:prstGeom>
          <a:noFill/>
        </p:spPr>
        <p:txBody>
          <a:bodyPr wrap="square" rtlCol="0">
            <a:spAutoFit/>
          </a:bodyPr>
          <a:lstStyle/>
          <a:p>
            <a:r>
              <a:rPr lang="en-US" dirty="0"/>
              <a:t>The Database was linked using 2 classes, </a:t>
            </a:r>
            <a:r>
              <a:rPr lang="en-US" dirty="0">
                <a:solidFill>
                  <a:srgbClr val="00B0F0"/>
                </a:solidFill>
              </a:rPr>
              <a:t>SQLHelper.java </a:t>
            </a:r>
            <a:r>
              <a:rPr lang="en-US" dirty="0"/>
              <a:t>and </a:t>
            </a:r>
            <a:r>
              <a:rPr lang="en-US" dirty="0">
                <a:solidFill>
                  <a:srgbClr val="00B0F0"/>
                </a:solidFill>
              </a:rPr>
              <a:t>GraphToArray.java</a:t>
            </a:r>
            <a:r>
              <a:rPr lang="en-US" dirty="0"/>
              <a:t>:</a:t>
            </a:r>
          </a:p>
          <a:p>
            <a:pPr marL="285750" indent="-285750">
              <a:buFont typeface="Arial" panose="020B0604020202020204" pitchFamily="34" charset="0"/>
              <a:buChar char="•"/>
            </a:pPr>
            <a:r>
              <a:rPr lang="en-US" dirty="0">
                <a:solidFill>
                  <a:srgbClr val="00B0F0"/>
                </a:solidFill>
              </a:rPr>
              <a:t>SQLHelper.java </a:t>
            </a:r>
            <a:r>
              <a:rPr lang="en-US" dirty="0"/>
              <a:t>class was used to open connection with the database.</a:t>
            </a:r>
          </a:p>
          <a:p>
            <a:pPr marL="285750" indent="-285750">
              <a:buFont typeface="Arial" panose="020B0604020202020204" pitchFamily="34" charset="0"/>
              <a:buChar char="•"/>
            </a:pPr>
            <a:r>
              <a:rPr lang="en-US" dirty="0">
                <a:solidFill>
                  <a:srgbClr val="00B0F0"/>
                </a:solidFill>
              </a:rPr>
              <a:t>GraphToArray.java </a:t>
            </a:r>
            <a:r>
              <a:rPr lang="en-US" dirty="0"/>
              <a:t>class was used to store the data present in the graph table in the form of a two-dimensional array containing :</a:t>
            </a:r>
          </a:p>
          <a:p>
            <a:pPr marL="800100" lvl="1" indent="-342900">
              <a:buFont typeface="+mj-lt"/>
              <a:buAutoNum type="arabicPeriod"/>
            </a:pPr>
            <a:r>
              <a:rPr lang="en-US" dirty="0"/>
              <a:t>The first index  as the start vertex.</a:t>
            </a:r>
          </a:p>
          <a:p>
            <a:pPr marL="800100" lvl="1" indent="-342900">
              <a:buFont typeface="+mj-lt"/>
              <a:buAutoNum type="arabicPeriod"/>
            </a:pPr>
            <a:r>
              <a:rPr lang="en-US" dirty="0"/>
              <a:t>The second index as the designated path.</a:t>
            </a:r>
          </a:p>
          <a:p>
            <a:r>
              <a:rPr lang="en-US" dirty="0"/>
              <a:t>	Having as a value the end vertex with its weight that represents the distance 	between these vertices.</a:t>
            </a:r>
          </a:p>
          <a:p>
            <a:endParaRPr lang="en-US" dirty="0"/>
          </a:p>
        </p:txBody>
      </p:sp>
    </p:spTree>
    <p:extLst>
      <p:ext uri="{BB962C8B-B14F-4D97-AF65-F5344CB8AC3E}">
        <p14:creationId xmlns:p14="http://schemas.microsoft.com/office/powerpoint/2010/main" val="34872927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Joseph Maary and John-paul Ali</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6</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475" y="1309816"/>
            <a:ext cx="10412627" cy="3978875"/>
          </a:xfrm>
          <a:prstGeom prst="rect">
            <a:avLst/>
          </a:prstGeom>
        </p:spPr>
      </p:pic>
    </p:spTree>
    <p:extLst>
      <p:ext uri="{BB962C8B-B14F-4D97-AF65-F5344CB8AC3E}">
        <p14:creationId xmlns:p14="http://schemas.microsoft.com/office/powerpoint/2010/main" val="1879736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26D01-F238-4594-8D4B-E091D6975725}"/>
              </a:ext>
            </a:extLst>
          </p:cNvPr>
          <p:cNvSpPr>
            <a:spLocks noGrp="1"/>
          </p:cNvSpPr>
          <p:nvPr>
            <p:ph type="title"/>
          </p:nvPr>
        </p:nvSpPr>
        <p:spPr/>
        <p:txBody>
          <a:bodyPr/>
          <a:lstStyle/>
          <a:p>
            <a:r>
              <a:rPr lang="en-US"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rPr>
              <a:t>Position Fetching </a:t>
            </a:r>
            <a:br>
              <a:rPr lang="en-US"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rPr>
            </a:br>
            <a:endParaRPr lang="en-US" dirty="0"/>
          </a:p>
        </p:txBody>
      </p:sp>
      <p:sp>
        <p:nvSpPr>
          <p:cNvPr id="4" name="Footer Placeholder 3">
            <a:extLst>
              <a:ext uri="{FF2B5EF4-FFF2-40B4-BE49-F238E27FC236}">
                <a16:creationId xmlns:a16="http://schemas.microsoft.com/office/drawing/2014/main" id="{7B17CBB8-4BA1-497A-9B95-0C3AAC21CA76}"/>
              </a:ext>
            </a:extLst>
          </p:cNvPr>
          <p:cNvSpPr>
            <a:spLocks noGrp="1"/>
          </p:cNvSpPr>
          <p:nvPr>
            <p:ph type="ftr" sz="quarter" idx="11"/>
          </p:nvPr>
        </p:nvSpPr>
        <p:spPr/>
        <p:txBody>
          <a:bodyPr/>
          <a:lstStyle/>
          <a:p>
            <a:r>
              <a:rPr lang="en-US"/>
              <a:t>Joseph Maary and John-paul Ali</a:t>
            </a:r>
            <a:endParaRPr lang="en-US" dirty="0"/>
          </a:p>
        </p:txBody>
      </p:sp>
      <p:sp>
        <p:nvSpPr>
          <p:cNvPr id="5" name="Slide Number Placeholder 4">
            <a:extLst>
              <a:ext uri="{FF2B5EF4-FFF2-40B4-BE49-F238E27FC236}">
                <a16:creationId xmlns:a16="http://schemas.microsoft.com/office/drawing/2014/main" id="{A7EFB9FE-17DC-4256-BB3F-3806C150383E}"/>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
        <p:nvSpPr>
          <p:cNvPr id="8" name="TextBox 7">
            <a:extLst>
              <a:ext uri="{FF2B5EF4-FFF2-40B4-BE49-F238E27FC236}">
                <a16:creationId xmlns:a16="http://schemas.microsoft.com/office/drawing/2014/main" id="{E4EFC26F-4853-427D-802B-8AD73CD33507}"/>
              </a:ext>
            </a:extLst>
          </p:cNvPr>
          <p:cNvSpPr txBox="1"/>
          <p:nvPr/>
        </p:nvSpPr>
        <p:spPr>
          <a:xfrm>
            <a:off x="1141412" y="2038865"/>
            <a:ext cx="9923767" cy="3416320"/>
          </a:xfrm>
          <a:prstGeom prst="rect">
            <a:avLst/>
          </a:prstGeom>
          <a:noFill/>
        </p:spPr>
        <p:txBody>
          <a:bodyPr wrap="square" rtlCol="0">
            <a:spAutoFit/>
          </a:bodyPr>
          <a:lstStyle/>
          <a:p>
            <a:r>
              <a:rPr lang="en-US" dirty="0"/>
              <a:t>Using the class </a:t>
            </a:r>
            <a:r>
              <a:rPr lang="en-US" dirty="0">
                <a:solidFill>
                  <a:srgbClr val="00B0F0"/>
                </a:solidFill>
              </a:rPr>
              <a:t>GetCoordinates.java </a:t>
            </a:r>
            <a:r>
              <a:rPr lang="en-US" dirty="0"/>
              <a:t>:</a:t>
            </a:r>
          </a:p>
          <a:p>
            <a:pPr marL="285750" indent="-285750">
              <a:buFont typeface="Arial" panose="020B0604020202020204" pitchFamily="34" charset="0"/>
              <a:buChar char="•"/>
            </a:pPr>
            <a:r>
              <a:rPr lang="en-US" dirty="0"/>
              <a:t>Fetch the start and end vertex of the path closest to the designated position.</a:t>
            </a:r>
          </a:p>
          <a:p>
            <a:pPr marL="285750" indent="-285750">
              <a:buFont typeface="Arial" panose="020B0604020202020204" pitchFamily="34" charset="0"/>
              <a:buChar char="•"/>
            </a:pPr>
            <a:r>
              <a:rPr lang="en-US" dirty="0"/>
              <a:t>Fetch the node between these latter vertices which is also closest to the designated position.</a:t>
            </a:r>
          </a:p>
          <a:p>
            <a:pPr marL="285750" indent="-285750">
              <a:buFont typeface="Arial" panose="020B0604020202020204" pitchFamily="34" charset="0"/>
              <a:buChar char="•"/>
            </a:pPr>
            <a:r>
              <a:rPr lang="en-US" dirty="0"/>
              <a:t>Determine the status of the path: 	</a:t>
            </a:r>
          </a:p>
          <a:p>
            <a:pPr marL="742950" lvl="1" indent="-285750">
              <a:buFont typeface="Wingdings" panose="05000000000000000000" pitchFamily="2" charset="2"/>
              <a:buChar char="Ø"/>
            </a:pPr>
            <a:r>
              <a:rPr lang="en-US" dirty="0"/>
              <a:t>No path, if the fetched node coincides with either the start or end vertex.</a:t>
            </a:r>
          </a:p>
          <a:p>
            <a:pPr marL="742950" lvl="1" indent="-285750">
              <a:buFont typeface="Wingdings" panose="05000000000000000000" pitchFamily="2" charset="2"/>
              <a:buChar char="Ø"/>
            </a:pPr>
            <a:r>
              <a:rPr lang="en-US" dirty="0"/>
              <a:t>Double path, if the fetched node lies between the vertices having a bidirectional path.</a:t>
            </a:r>
          </a:p>
          <a:p>
            <a:pPr marL="742950" lvl="1" indent="-285750">
              <a:buFont typeface="Wingdings" panose="05000000000000000000" pitchFamily="2" charset="2"/>
              <a:buChar char="Ø"/>
            </a:pPr>
            <a:r>
              <a:rPr lang="en-US" dirty="0"/>
              <a:t>Single path, if the fetched node lies between the vertices having a unidirectional path.</a:t>
            </a:r>
          </a:p>
          <a:p>
            <a:pPr marL="742950" lvl="1"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p:txBody>
      </p:sp>
    </p:spTree>
    <p:extLst>
      <p:ext uri="{BB962C8B-B14F-4D97-AF65-F5344CB8AC3E}">
        <p14:creationId xmlns:p14="http://schemas.microsoft.com/office/powerpoint/2010/main" val="17694368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Joseph Maary and John-paul Ali</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8</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5442" y="486667"/>
            <a:ext cx="5411293" cy="5396608"/>
          </a:xfrm>
          <a:prstGeom prst="rect">
            <a:avLst/>
          </a:prstGeom>
        </p:spPr>
      </p:pic>
    </p:spTree>
    <p:extLst>
      <p:ext uri="{BB962C8B-B14F-4D97-AF65-F5344CB8AC3E}">
        <p14:creationId xmlns:p14="http://schemas.microsoft.com/office/powerpoint/2010/main" val="13039803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6EF57-24B5-49F7-B643-02DC960917F3}"/>
              </a:ext>
            </a:extLst>
          </p:cNvPr>
          <p:cNvSpPr>
            <a:spLocks noGrp="1"/>
          </p:cNvSpPr>
          <p:nvPr>
            <p:ph type="title"/>
          </p:nvPr>
        </p:nvSpPr>
        <p:spPr/>
        <p:txBody>
          <a:bodyPr/>
          <a:lstStyle/>
          <a:p>
            <a:r>
              <a:rPr lang="en-US"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rPr>
              <a:t>Vertex Addition</a:t>
            </a:r>
            <a:br>
              <a:rPr lang="en-US" dirty="0">
                <a:gradFill flip="none" rotWithShape="1">
                  <a:gsLst>
                    <a:gs pos="0">
                      <a:schemeClr val="tx1">
                        <a:shade val="30000"/>
                        <a:satMod val="115000"/>
                      </a:schemeClr>
                    </a:gs>
                    <a:gs pos="50000">
                      <a:schemeClr val="tx1">
                        <a:shade val="67500"/>
                        <a:satMod val="115000"/>
                      </a:schemeClr>
                    </a:gs>
                    <a:gs pos="100000">
                      <a:schemeClr val="tx1">
                        <a:shade val="100000"/>
                        <a:satMod val="115000"/>
                      </a:schemeClr>
                    </a:gs>
                  </a:gsLst>
                  <a:lin ang="16200000" scaled="1"/>
                  <a:tileRect/>
                </a:gradFill>
                <a:effectLst>
                  <a:outerShdw blurRad="38100" dist="38100" dir="2700000" algn="tl">
                    <a:srgbClr val="000000">
                      <a:alpha val="43137"/>
                    </a:srgbClr>
                  </a:outerShdw>
                </a:effectLst>
              </a:rPr>
            </a:br>
            <a:endParaRPr lang="en-US" dirty="0"/>
          </a:p>
        </p:txBody>
      </p:sp>
      <p:sp>
        <p:nvSpPr>
          <p:cNvPr id="4" name="Footer Placeholder 3">
            <a:extLst>
              <a:ext uri="{FF2B5EF4-FFF2-40B4-BE49-F238E27FC236}">
                <a16:creationId xmlns:a16="http://schemas.microsoft.com/office/drawing/2014/main" id="{1FD92B87-3C76-41EC-B246-550BAFD1BA47}"/>
              </a:ext>
            </a:extLst>
          </p:cNvPr>
          <p:cNvSpPr>
            <a:spLocks noGrp="1"/>
          </p:cNvSpPr>
          <p:nvPr>
            <p:ph type="ftr" sz="quarter" idx="11"/>
          </p:nvPr>
        </p:nvSpPr>
        <p:spPr/>
        <p:txBody>
          <a:bodyPr/>
          <a:lstStyle/>
          <a:p>
            <a:r>
              <a:rPr lang="en-US" dirty="0"/>
              <a:t>Joseph </a:t>
            </a:r>
            <a:r>
              <a:rPr lang="en-US" dirty="0" err="1"/>
              <a:t>Maary</a:t>
            </a:r>
            <a:r>
              <a:rPr lang="en-US" dirty="0"/>
              <a:t> and John-</a:t>
            </a:r>
            <a:r>
              <a:rPr lang="en-US" dirty="0" err="1"/>
              <a:t>paul</a:t>
            </a:r>
            <a:r>
              <a:rPr lang="en-US" dirty="0"/>
              <a:t> Ali</a:t>
            </a:r>
          </a:p>
        </p:txBody>
      </p:sp>
      <p:sp>
        <p:nvSpPr>
          <p:cNvPr id="5" name="Slide Number Placeholder 4">
            <a:extLst>
              <a:ext uri="{FF2B5EF4-FFF2-40B4-BE49-F238E27FC236}">
                <a16:creationId xmlns:a16="http://schemas.microsoft.com/office/drawing/2014/main" id="{7D3C447B-6FEC-4C6D-9C8C-653AD7869652}"/>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
        <p:nvSpPr>
          <p:cNvPr id="6" name="TextBox 5">
            <a:extLst>
              <a:ext uri="{FF2B5EF4-FFF2-40B4-BE49-F238E27FC236}">
                <a16:creationId xmlns:a16="http://schemas.microsoft.com/office/drawing/2014/main" id="{FDF4C6D8-95E3-490A-A389-B6ADB6A9E364}"/>
              </a:ext>
            </a:extLst>
          </p:cNvPr>
          <p:cNvSpPr txBox="1"/>
          <p:nvPr/>
        </p:nvSpPr>
        <p:spPr>
          <a:xfrm>
            <a:off x="1141412" y="2331996"/>
            <a:ext cx="9762307" cy="3139321"/>
          </a:xfrm>
          <a:prstGeom prst="rect">
            <a:avLst/>
          </a:prstGeom>
          <a:noFill/>
        </p:spPr>
        <p:txBody>
          <a:bodyPr wrap="square" rtlCol="0">
            <a:spAutoFit/>
          </a:bodyPr>
          <a:lstStyle/>
          <a:p>
            <a:r>
              <a:rPr lang="en-US" dirty="0"/>
              <a:t>Two classes where used for adding a node as a new vertex in the database:</a:t>
            </a:r>
          </a:p>
          <a:p>
            <a:pPr marL="285750" indent="-285750">
              <a:buFont typeface="Arial" panose="020B0604020202020204" pitchFamily="34" charset="0"/>
              <a:buChar char="•"/>
            </a:pPr>
            <a:r>
              <a:rPr lang="en-US" dirty="0">
                <a:solidFill>
                  <a:srgbClr val="00B0F0"/>
                </a:solidFill>
              </a:rPr>
              <a:t>AddVertex.java</a:t>
            </a:r>
            <a:r>
              <a:rPr lang="en-US" dirty="0"/>
              <a:t>:</a:t>
            </a:r>
          </a:p>
          <a:p>
            <a:pPr marL="742950" lvl="1" indent="-285750">
              <a:buFont typeface="Wingdings" panose="05000000000000000000" pitchFamily="2" charset="2"/>
              <a:buChar char="Ø"/>
            </a:pPr>
            <a:r>
              <a:rPr lang="en-US" dirty="0"/>
              <a:t>Modifies the database:</a:t>
            </a:r>
          </a:p>
          <a:p>
            <a:pPr marL="1200150" lvl="2" indent="-285750">
              <a:buFont typeface="Wingdings" panose="05000000000000000000" pitchFamily="2" charset="2"/>
              <a:buChar char="§"/>
            </a:pPr>
            <a:r>
              <a:rPr lang="en-US" dirty="0"/>
              <a:t>Delete the rows containing the paths fetched earlier with their vertices.</a:t>
            </a:r>
          </a:p>
          <a:p>
            <a:pPr marL="1200150" lvl="2" indent="-285750">
              <a:buFont typeface="Wingdings" panose="05000000000000000000" pitchFamily="2" charset="2"/>
              <a:buChar char="§"/>
            </a:pPr>
            <a:r>
              <a:rPr lang="en-US" dirty="0"/>
              <a:t>Insert the new start and end vertex with the node fetched earlier representing either one, contained within the old vertices.</a:t>
            </a:r>
          </a:p>
          <a:p>
            <a:pPr marL="1200150" lvl="2" indent="-285750">
              <a:buFont typeface="Wingdings" panose="05000000000000000000" pitchFamily="2" charset="2"/>
              <a:buChar char="§"/>
            </a:pPr>
            <a:r>
              <a:rPr lang="en-US" dirty="0"/>
              <a:t>Insert the new weight by calling </a:t>
            </a:r>
            <a:r>
              <a:rPr lang="en-US" dirty="0">
                <a:solidFill>
                  <a:srgbClr val="00B0F0"/>
                </a:solidFill>
              </a:rPr>
              <a:t>NewWeight.java</a:t>
            </a:r>
            <a:r>
              <a:rPr lang="en-US" dirty="0"/>
              <a:t>.</a:t>
            </a:r>
          </a:p>
          <a:p>
            <a:pPr marL="285750" indent="-285750">
              <a:buFont typeface="Arial" panose="020B0604020202020204" pitchFamily="34" charset="0"/>
              <a:buChar char="•"/>
            </a:pPr>
            <a:r>
              <a:rPr lang="en-US" dirty="0">
                <a:solidFill>
                  <a:srgbClr val="00B0F0"/>
                </a:solidFill>
              </a:rPr>
              <a:t>NewWeight.java</a:t>
            </a:r>
            <a:r>
              <a:rPr lang="en-US" dirty="0"/>
              <a:t>:</a:t>
            </a:r>
          </a:p>
          <a:p>
            <a:pPr marL="742950" lvl="1" indent="-285750">
              <a:buFont typeface="Wingdings" panose="05000000000000000000" pitchFamily="2" charset="2"/>
              <a:buChar char="Ø"/>
            </a:pPr>
            <a:r>
              <a:rPr lang="en-US" dirty="0"/>
              <a:t>Calculates the weight of the new added paths.</a:t>
            </a:r>
          </a:p>
          <a:p>
            <a:pPr marL="742950" lvl="1" indent="-285750">
              <a:buFont typeface="Wingdings" panose="05000000000000000000" pitchFamily="2" charset="2"/>
              <a:buChar char="Ø"/>
            </a:pPr>
            <a:endParaRPr lang="en-US" dirty="0"/>
          </a:p>
          <a:p>
            <a:r>
              <a:rPr lang="en-US" i="1" u="sng" dirty="0">
                <a:solidFill>
                  <a:srgbClr val="C00000"/>
                </a:solidFill>
              </a:rPr>
              <a:t>Note</a:t>
            </a:r>
            <a:r>
              <a:rPr lang="en-US" i="1" dirty="0">
                <a:solidFill>
                  <a:srgbClr val="C00000"/>
                </a:solidFill>
              </a:rPr>
              <a:t>: The weight represents the distance between the start and end vertices.</a:t>
            </a:r>
          </a:p>
        </p:txBody>
      </p:sp>
    </p:spTree>
    <p:extLst>
      <p:ext uri="{BB962C8B-B14F-4D97-AF65-F5344CB8AC3E}">
        <p14:creationId xmlns:p14="http://schemas.microsoft.com/office/powerpoint/2010/main" val="47795810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1459</TotalTime>
  <Words>637</Words>
  <Application>Microsoft Office PowerPoint</Application>
  <PresentationFormat>Widescreen</PresentationFormat>
  <Paragraphs>90</Paragraphs>
  <Slides>16</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Century Gothic</vt:lpstr>
      <vt:lpstr>Wingdings</vt:lpstr>
      <vt:lpstr>Mesh</vt:lpstr>
      <vt:lpstr>DMAP </vt:lpstr>
      <vt:lpstr>PowerPoint Presentation</vt:lpstr>
      <vt:lpstr>PowerPoint Presentation</vt:lpstr>
      <vt:lpstr>Database Creation</vt:lpstr>
      <vt:lpstr>Database – Android Studio Linkage</vt:lpstr>
      <vt:lpstr>PowerPoint Presentation</vt:lpstr>
      <vt:lpstr>Position Fetching  </vt:lpstr>
      <vt:lpstr>PowerPoint Presentation</vt:lpstr>
      <vt:lpstr>Vertex Addition </vt:lpstr>
      <vt:lpstr>PowerPoint Presentation</vt:lpstr>
      <vt:lpstr>PowerPoint Presentation</vt:lpstr>
      <vt:lpstr>Path Determination </vt:lpstr>
      <vt:lpstr>PowerPoint Presentation</vt:lpstr>
      <vt:lpstr>DMAP AND DIJKSTRA</vt:lpstr>
      <vt:lpstr>PowerPoint Presentation</vt:lpstr>
      <vt:lpstr>Dmap and dijkstra !</vt:lpstr>
    </vt:vector>
  </TitlesOfParts>
  <Company>WORKGROUP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DMAP </dc:title>
  <dc:creator>joseph maary</dc:creator>
  <cp:lastModifiedBy>joseph maary</cp:lastModifiedBy>
  <cp:revision>70</cp:revision>
  <dcterms:created xsi:type="dcterms:W3CDTF">2018-05-29T08:58:13Z</dcterms:created>
  <dcterms:modified xsi:type="dcterms:W3CDTF">2018-06-07T12:35:09Z</dcterms:modified>
</cp:coreProperties>
</file>